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8"/>
  </p:notesMasterIdLst>
  <p:sldIdLst>
    <p:sldId id="258" r:id="rId2"/>
    <p:sldId id="268" r:id="rId3"/>
    <p:sldId id="307" r:id="rId4"/>
    <p:sldId id="308" r:id="rId5"/>
    <p:sldId id="269" r:id="rId6"/>
    <p:sldId id="267" r:id="rId7"/>
    <p:sldId id="260" r:id="rId8"/>
    <p:sldId id="261" r:id="rId9"/>
    <p:sldId id="270" r:id="rId10"/>
    <p:sldId id="262" r:id="rId11"/>
    <p:sldId id="304" r:id="rId12"/>
    <p:sldId id="305" r:id="rId13"/>
    <p:sldId id="277" r:id="rId14"/>
    <p:sldId id="279" r:id="rId15"/>
    <p:sldId id="281" r:id="rId16"/>
    <p:sldId id="271" r:id="rId17"/>
    <p:sldId id="291" r:id="rId18"/>
    <p:sldId id="292" r:id="rId19"/>
    <p:sldId id="284" r:id="rId20"/>
    <p:sldId id="285" r:id="rId21"/>
    <p:sldId id="287" r:id="rId22"/>
    <p:sldId id="300" r:id="rId23"/>
    <p:sldId id="301" r:id="rId24"/>
    <p:sldId id="306" r:id="rId25"/>
    <p:sldId id="289" r:id="rId26"/>
    <p:sldId id="290" r:id="rId27"/>
  </p:sldIdLst>
  <p:sldSz cx="12192000" cy="6858000"/>
  <p:notesSz cx="6858000" cy="9144000"/>
  <p:embeddedFontLst>
    <p:embeddedFont>
      <p:font typeface="LNTH-LuoLuoNotangYuanTi 1" panose="020B0604020202020204" charset="-128"/>
      <p:regular r:id="rId29"/>
    </p:embeddedFont>
    <p:embeddedFont>
      <p:font typeface="#9Slide05 SVNClementine" panose="020F0502020204030203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DDA5"/>
    <a:srgbClr val="22A7E5"/>
    <a:srgbClr val="EFAD61"/>
    <a:srgbClr val="511E0C"/>
    <a:srgbClr val="A9D333"/>
    <a:srgbClr val="F56A75"/>
    <a:srgbClr val="7D66D2"/>
    <a:srgbClr val="82D9F0"/>
    <a:srgbClr val="FCFF57"/>
    <a:srgbClr val="FEB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6164" autoAdjust="0"/>
  </p:normalViewPr>
  <p:slideViewPr>
    <p:cSldViewPr snapToGrid="0">
      <p:cViewPr>
        <p:scale>
          <a:sx n="75" d="100"/>
          <a:sy n="75" d="100"/>
        </p:scale>
        <p:origin x="141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80523-F6B1-4119-9432-EEA801CD555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4CA42-8C65-4290-9321-5CB412CA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5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800C-D6EE-499C-A215-0E2823AA20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4917D-5867-4642-9EEF-F5C02E7D4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B35F4-8FC2-4BC6-9B73-8A5983B8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95AF3-A4E2-449D-AE52-E9604238A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DAE80-F93C-4948-92FF-C36BBFE3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36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CC2E-A144-4513-A84B-E7FBFE16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BE69A4-E057-48F5-9824-D247F945D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A9D34-814F-4830-8D0E-FB1D944B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27DF0-DF99-472F-8FB2-637C3FFE2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D1376-0EA3-4138-A993-74B00C250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21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D43041-60EE-41DF-BA32-3C0C5DE757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A4053A-6483-4DE7-A6E8-645AD3364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2097B-125C-4297-A19B-3F84EB8B4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740C-43BC-458E-97A8-C6E406ED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09602-B5F6-48F3-82FF-5BE710D6D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5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EEC6-D95B-485B-B0C4-EF025FF07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D88F5-8755-4CB1-AD60-C8C73E859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5827F-77FB-4142-B7D6-66FB87BDC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5A6A8-2D62-41E4-9EF8-FD52CC336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FA9C9-6953-4092-A654-8500D409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0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2450E-3BDE-41A4-8AAB-C0FE1502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75DE1-1BD7-4E42-AC78-B86CED4A9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308C0-59C1-4AF5-AB42-E2AC511E6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A6148-4496-4FA3-9B5B-FA9CEFBF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13CB2D-90FA-4076-ACE3-1A23EB16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7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ED872-3421-4FD1-A415-753E79F65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A9139-A602-4CAF-BDC3-064A7366C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B08EE-64AB-4F61-8D3B-BF3DBE249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280B2-992B-4E22-9D67-C7FF9914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314DF-1320-4F27-A633-5265A182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E467C-762B-4F86-AECC-2C505FA14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5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0F06-C6B3-4678-9DF9-AE2656EB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ECAEE-A06B-4636-97EF-A6F89D535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ED4BB-88D1-4FAC-AE29-5F2BD50FC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8C2AD8-ED99-4498-98B5-A36C966B68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8C6E27-C734-41D2-A0D5-8A3C2D9FEB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2FEA01-E753-4FDF-8220-D475AD3B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35D1BD-769E-41B5-A2C5-030538341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10278-438F-4397-A77E-726277B4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1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FBC8-9859-4D18-9A71-825F8450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B868E-A785-4305-A472-6A3267A1F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93660-5350-4E69-9CB5-49511970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AECB5-3EB7-4556-82F5-811F6CEC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16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80CF5-D7AB-42FA-837B-2B3592C22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E07518-D88C-428A-AC13-2579D07B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7B395-D8C9-4D49-B46A-95F9064B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59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7BAC7-6EE4-4F69-AD87-1AD33231F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BE496-D4B0-45A3-814A-85EC0B212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1882BE-8AF8-428D-86CE-728203559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00BE-C1BB-457E-AF2B-B22408466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98D0FD-B794-4E54-9614-FD9BEB31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17E76-04FD-48C5-8A70-243E46541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2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D42F-1E45-4060-805E-76BAA597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215DE-B521-45E1-BAA4-412CE147D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6D37D-C76E-4CB6-B7FD-19B005775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5A912C-5451-4391-B24F-AD474276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32D8B-3594-4924-B1BF-643B64D3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0116B-4B3D-40B4-9826-13A6C8672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14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9Slide.vn - 2019">
            <a:extLst>
              <a:ext uri="{FF2B5EF4-FFF2-40B4-BE49-F238E27FC236}">
                <a16:creationId xmlns:a16="http://schemas.microsoft.com/office/drawing/2014/main" id="{4BD71D1D-C69F-C49A-43D5-C7FD5CC5804B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7CF349-1C60-4A02-8637-291C68437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90DBB-920B-449B-A041-B4A18BB0F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658D7-D109-435B-BDD8-612B9523D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5ADB3-7C3F-439D-B41D-F763474FC30C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C922A-4556-42B7-B8B7-3B9305A58F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7AC9A-3BFB-4AE8-A8C5-4DE18D34E9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142AD-9177-400E-A0F3-C66718F7AE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8418B-F4D4-BF16-DD31-F1933BA9DC13}"/>
              </a:ext>
            </a:extLst>
          </p:cNvPr>
          <p:cNvSpPr txBox="1"/>
          <p:nvPr userDrawn="1"/>
        </p:nvSpPr>
        <p:spPr>
          <a:xfrm>
            <a:off x="11658600" y="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38982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142"/>
            <a:ext cx="12192000" cy="786904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217715" y="380629"/>
            <a:ext cx="11756571" cy="5912748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642730" y="0"/>
            <a:ext cx="10906540" cy="14883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400" b="1" i="1" dirty="0" err="1">
                <a:latin typeface="UTM Edwardian" panose="02040603050506020204" pitchFamily="18" charset="0"/>
              </a:rPr>
              <a:t>Thứ</a:t>
            </a:r>
            <a:r>
              <a:rPr lang="en-US" sz="4400" b="1" i="1" dirty="0">
                <a:latin typeface="UTM Edwardian" panose="02040603050506020204" pitchFamily="18" charset="0"/>
              </a:rPr>
              <a:t> …… </a:t>
            </a:r>
            <a:r>
              <a:rPr lang="en-US" sz="4400" b="1" i="1" dirty="0" err="1">
                <a:latin typeface="UTM Edwardian" panose="02040603050506020204" pitchFamily="18" charset="0"/>
              </a:rPr>
              <a:t>ngày</a:t>
            </a:r>
            <a:r>
              <a:rPr lang="en-US" sz="4400" b="1" i="1" dirty="0">
                <a:latin typeface="UTM Edwardian" panose="02040603050506020204" pitchFamily="18" charset="0"/>
              </a:rPr>
              <a:t> …. </a:t>
            </a:r>
            <a:r>
              <a:rPr lang="en-US" sz="4400" b="1" i="1" dirty="0" err="1">
                <a:latin typeface="UTM Edwardian" panose="02040603050506020204" pitchFamily="18" charset="0"/>
              </a:rPr>
              <a:t>tháng</a:t>
            </a:r>
            <a:r>
              <a:rPr lang="en-US" sz="4400" b="1" i="1" dirty="0">
                <a:latin typeface="UTM Edwardian" panose="02040603050506020204" pitchFamily="18" charset="0"/>
              </a:rPr>
              <a:t> …. </a:t>
            </a:r>
            <a:r>
              <a:rPr lang="en-US" sz="4400" b="1" i="1" dirty="0" err="1">
                <a:latin typeface="UTM Edwardian" panose="02040603050506020204" pitchFamily="18" charset="0"/>
              </a:rPr>
              <a:t>năm</a:t>
            </a:r>
            <a:r>
              <a:rPr lang="en-US" sz="4400" b="1" i="1" dirty="0">
                <a:latin typeface="UTM Edwardian" panose="02040603050506020204" pitchFamily="18" charset="0"/>
              </a:rPr>
              <a:t>….</a:t>
            </a:r>
            <a:endParaRPr lang="en-US" sz="4400" b="1" i="1" dirty="0">
              <a:latin typeface="iCiel Pony" panose="02000000000000000000" pitchFamily="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872749" y="1521657"/>
            <a:ext cx="2446504" cy="650197"/>
            <a:chOff x="4872749" y="1521657"/>
            <a:chExt cx="2446504" cy="650197"/>
          </a:xfrm>
        </p:grpSpPr>
        <p:sp>
          <p:nvSpPr>
            <p:cNvPr id="24" name="Rectangle 23"/>
            <p:cNvSpPr/>
            <p:nvPr/>
          </p:nvSpPr>
          <p:spPr>
            <a:xfrm>
              <a:off x="4872749" y="1521657"/>
              <a:ext cx="24465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>
                  <a:ln w="120650"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Ciel Pony" panose="02000000000000000000" pitchFamily="2" charset="0"/>
                </a:rPr>
                <a:t>Tiếng Việt</a:t>
              </a:r>
              <a:endParaRPr lang="en-US" sz="3600" b="1">
                <a:ln w="12065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72749" y="1525523"/>
              <a:ext cx="24465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>
                  <a:ln>
                    <a:solidFill>
                      <a:sysClr val="windowText" lastClr="000000"/>
                    </a:solidFill>
                  </a:ln>
                  <a:solidFill>
                    <a:srgbClr val="F6FA70"/>
                  </a:solidFill>
                  <a:latin typeface="iCiel Pony" panose="02000000000000000000" pitchFamily="2" charset="0"/>
                </a:rPr>
                <a:t>Tiếng Việt</a:t>
              </a:r>
              <a:endParaRPr lang="en-US" sz="3600">
                <a:ln>
                  <a:solidFill>
                    <a:sysClr val="windowText" lastClr="000000"/>
                  </a:solidFill>
                </a:ln>
                <a:solidFill>
                  <a:srgbClr val="F6FA70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4055FAE-4EFF-41B4-B764-AFDF411B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19" y="1900329"/>
            <a:ext cx="11656562" cy="39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22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0194" y="226758"/>
            <a:ext cx="11756571" cy="6324971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225536"/>
            <a:ext cx="11138567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ysClr val="windowText" lastClr="000000"/>
                </a:solidFill>
              </a:rPr>
              <a:t>1. Dựa vào bài tập 2 trang 18, lập dàn ý cho bài văn.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28546-626D-4C6A-8172-7606B9C45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00" y="2264123"/>
            <a:ext cx="10908631" cy="3164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6F347AC-3795-41D4-979E-86D0B5A344E6}"/>
              </a:ext>
            </a:extLst>
          </p:cNvPr>
          <p:cNvSpPr txBox="1">
            <a:spLocks/>
          </p:cNvSpPr>
          <p:nvPr/>
        </p:nvSpPr>
        <p:spPr>
          <a:xfrm>
            <a:off x="618003" y="1384295"/>
            <a:ext cx="1676119" cy="784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>
                <a:solidFill>
                  <a:srgbClr val="FF0000"/>
                </a:solidFill>
              </a:rPr>
              <a:t>GỢI Ý:</a:t>
            </a:r>
          </a:p>
        </p:txBody>
      </p:sp>
    </p:spTree>
    <p:extLst>
      <p:ext uri="{BB962C8B-B14F-4D97-AF65-F5344CB8AC3E}">
        <p14:creationId xmlns:p14="http://schemas.microsoft.com/office/powerpoint/2010/main" val="266634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0194" y="226758"/>
            <a:ext cx="11756571" cy="6324971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1571A-6FE8-4455-9A2F-952A28E67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60" y="306271"/>
            <a:ext cx="9783680" cy="602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3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0194" y="226758"/>
            <a:ext cx="11756571" cy="6324971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99080-F785-44EB-B420-A88B34067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5" y="556899"/>
            <a:ext cx="10623902" cy="574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20194" y="226758"/>
            <a:ext cx="11756571" cy="6324971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06665" y="930980"/>
            <a:ext cx="7198432" cy="5811902"/>
            <a:chOff x="2706665" y="930980"/>
            <a:chExt cx="7198432" cy="5811902"/>
          </a:xfrm>
        </p:grpSpPr>
        <p:grpSp>
          <p:nvGrpSpPr>
            <p:cNvPr id="23" name="Group 22"/>
            <p:cNvGrpSpPr/>
            <p:nvPr/>
          </p:nvGrpSpPr>
          <p:grpSpPr>
            <a:xfrm>
              <a:off x="2706665" y="930980"/>
              <a:ext cx="7198432" cy="5811902"/>
              <a:chOff x="2667002" y="82953"/>
              <a:chExt cx="6858000" cy="690226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002" y="82953"/>
                <a:ext cx="6858000" cy="6858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495"/>
              <a:stretch/>
            </p:blipFill>
            <p:spPr>
              <a:xfrm>
                <a:off x="3006185" y="2917305"/>
                <a:ext cx="6179633" cy="4067908"/>
              </a:xfrm>
              <a:prstGeom prst="round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3298239" y="3429000"/>
              <a:ext cx="5867619" cy="2763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4000" b="1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+mn-cs"/>
                </a:rPr>
                <a:t>Nêu nhận xét, tình cảm, cảm xúc,... về cảnh chọn tả hoặc liên hệ thực tế.</a:t>
              </a:r>
              <a:endPara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0194" y="-82953"/>
            <a:ext cx="11333177" cy="2027867"/>
            <a:chOff x="-142664" y="2883603"/>
            <a:chExt cx="11333177" cy="24961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5" t="66878"/>
            <a:stretch/>
          </p:blipFill>
          <p:spPr>
            <a:xfrm>
              <a:off x="-142664" y="2883603"/>
              <a:ext cx="11333177" cy="2496122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51544" y="3408490"/>
              <a:ext cx="10363200" cy="1651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1008" y="-24899"/>
            <a:ext cx="3108011" cy="1325563"/>
            <a:chOff x="1024584" y="3221602"/>
            <a:chExt cx="3108011" cy="1325563"/>
          </a:xfrm>
        </p:grpSpPr>
        <p:sp>
          <p:nvSpPr>
            <p:cNvPr id="19" name="Rounded Rectangle 18"/>
            <p:cNvSpPr/>
            <p:nvPr/>
          </p:nvSpPr>
          <p:spPr>
            <a:xfrm>
              <a:off x="1572151" y="3428999"/>
              <a:ext cx="2012878" cy="9107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1024584" y="3221602"/>
              <a:ext cx="310801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sng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rPr>
                <a:t>Kết bài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054100" y="682625"/>
            <a:ext cx="111379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</a:rPr>
              <a:t>Em viết những gì ở phần kết bài?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902" y="1984785"/>
            <a:ext cx="2041098" cy="464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87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iếng ting 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77" y="-297"/>
            <a:ext cx="12199153" cy="68585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76" b="98627" l="9980" r="89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235" y="0"/>
            <a:ext cx="6477234" cy="642782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218198" y="1635343"/>
            <a:ext cx="5854715" cy="1938992"/>
            <a:chOff x="418373" y="769257"/>
            <a:chExt cx="4528458" cy="1938992"/>
          </a:xfrm>
        </p:grpSpPr>
        <p:sp>
          <p:nvSpPr>
            <p:cNvPr id="10" name="TextBox 9"/>
            <p:cNvSpPr txBox="1"/>
            <p:nvPr/>
          </p:nvSpPr>
          <p:spPr>
            <a:xfrm>
              <a:off x="418373" y="769257"/>
              <a:ext cx="452845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>
                  <a:ln w="1270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Em tự lập dàn ý vào vở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8373" y="769257"/>
              <a:ext cx="452845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>
                  <a:solidFill>
                    <a:srgbClr val="FF0060"/>
                  </a:solidFill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Em tự lập dàn ý vào vở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1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6957"/>
            <a:ext cx="12192000" cy="73549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D75BB21-C7E1-4E1D-A3A1-81A6045B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FB66D-D05B-4A2C-9AE3-E7EAA6B1B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564" y="2552770"/>
            <a:ext cx="6669602" cy="21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68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0194" y="266515"/>
            <a:ext cx="11756571" cy="6324971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56" y="2835850"/>
            <a:ext cx="4903589" cy="3579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2B74C0-5EEF-44C0-90C4-9905022566E2}"/>
              </a:ext>
            </a:extLst>
          </p:cNvPr>
          <p:cNvSpPr txBox="1"/>
          <p:nvPr/>
        </p:nvSpPr>
        <p:spPr>
          <a:xfrm>
            <a:off x="387130" y="552130"/>
            <a:ext cx="115846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Chia sẻ trong nhóm, thêm vào dàn ý đã lập: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4BEECF-A96E-4A23-AF85-9011BBDFD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0" y="1436730"/>
            <a:ext cx="10500823" cy="123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0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-475586"/>
            <a:ext cx="12400790" cy="777627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C06B4F-098D-44E3-B2FE-18B08233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8123E-E9D0-41F0-8236-D2C032B1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795" y="1527518"/>
            <a:ext cx="6675699" cy="17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36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28" y="-475586"/>
            <a:ext cx="12400790" cy="777627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33115" y="1878932"/>
            <a:ext cx="6673303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>
                <a:ln w="117475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Ciel Pony" panose="02000000000000000000" pitchFamily="2" charset="0"/>
              </a:rPr>
              <a:t>Phòng tranh của em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733115" y="1878933"/>
            <a:ext cx="66733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>
                <a:gradFill>
                  <a:gsLst>
                    <a:gs pos="0">
                      <a:srgbClr val="F24C3D"/>
                    </a:gs>
                    <a:gs pos="42000">
                      <a:srgbClr val="FCE22A"/>
                    </a:gs>
                    <a:gs pos="24000">
                      <a:srgbClr val="F29727"/>
                    </a:gs>
                    <a:gs pos="94000">
                      <a:srgbClr val="D61355"/>
                    </a:gs>
                    <a:gs pos="78000">
                      <a:srgbClr val="0096EA"/>
                    </a:gs>
                    <a:gs pos="59000">
                      <a:srgbClr val="22A699"/>
                    </a:gs>
                  </a:gsLst>
                  <a:lin ang="21594000" scaled="0"/>
                </a:gradFill>
                <a:latin typeface="iCiel Pony" panose="02000000000000000000" pitchFamily="2" charset="0"/>
              </a:rPr>
              <a:t>Phòng tranh của em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91480" y="0"/>
            <a:ext cx="11756571" cy="6324971"/>
          </a:xfrm>
          <a:prstGeom prst="round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230" y="671104"/>
            <a:ext cx="5878468" cy="587846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4588" y="1572217"/>
            <a:ext cx="4652235" cy="1754326"/>
            <a:chOff x="3769887" y="1499645"/>
            <a:chExt cx="4652235" cy="1754326"/>
          </a:xfrm>
        </p:grpSpPr>
        <p:sp>
          <p:nvSpPr>
            <p:cNvPr id="10" name="Rectangle 9"/>
            <p:cNvSpPr/>
            <p:nvPr/>
          </p:nvSpPr>
          <p:spPr>
            <a:xfrm>
              <a:off x="3803736" y="1499645"/>
              <a:ext cx="4576894" cy="17543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 b="1">
                  <a:ln w="120650"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Ciel Pony" panose="02000000000000000000" pitchFamily="2" charset="0"/>
                </a:rPr>
                <a:t>Nội quy </a:t>
              </a:r>
              <a:br>
                <a:rPr lang="en-US" sz="5400" b="1">
                  <a:ln w="120650"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Ciel Pony" panose="02000000000000000000" pitchFamily="2" charset="0"/>
                </a:rPr>
              </a:br>
              <a:r>
                <a:rPr lang="en-US" sz="5400" b="1">
                  <a:ln w="120650"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Ciel Pony" panose="02000000000000000000" pitchFamily="2" charset="0"/>
                </a:rPr>
                <a:t>phòng tranh</a:t>
              </a:r>
              <a:endParaRPr lang="en-US" sz="5400" b="1">
                <a:ln w="12065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69887" y="1499645"/>
              <a:ext cx="4652235" cy="17543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5400">
                  <a:ln>
                    <a:solidFill>
                      <a:sysClr val="windowText" lastClr="000000"/>
                    </a:solidFill>
                  </a:ln>
                  <a:solidFill>
                    <a:srgbClr val="F6FA70"/>
                  </a:solidFill>
                  <a:latin typeface="iCiel Pony" panose="02000000000000000000" pitchFamily="2" charset="0"/>
                </a:rPr>
                <a:t>Nội quy </a:t>
              </a:r>
              <a:br>
                <a:rPr lang="en-US" sz="5400">
                  <a:ln>
                    <a:solidFill>
                      <a:sysClr val="windowText" lastClr="000000"/>
                    </a:solidFill>
                  </a:ln>
                  <a:solidFill>
                    <a:srgbClr val="F6FA70"/>
                  </a:solidFill>
                  <a:latin typeface="iCiel Pony" panose="02000000000000000000" pitchFamily="2" charset="0"/>
                </a:rPr>
              </a:br>
              <a:r>
                <a:rPr lang="en-US" sz="5400">
                  <a:ln>
                    <a:solidFill>
                      <a:sysClr val="windowText" lastClr="000000"/>
                    </a:solidFill>
                  </a:ln>
                  <a:solidFill>
                    <a:srgbClr val="F6FA70"/>
                  </a:solidFill>
                  <a:latin typeface="iCiel Pony" panose="02000000000000000000" pitchFamily="2" charset="0"/>
                </a:rPr>
                <a:t>phòng tranh</a:t>
              </a:r>
              <a:endParaRPr lang="en-US" sz="5400">
                <a:ln>
                  <a:solidFill>
                    <a:sysClr val="windowText" lastClr="000000"/>
                  </a:solidFill>
                </a:ln>
                <a:solidFill>
                  <a:srgbClr val="F6FA7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1" t="27398" r="26886" b="39894"/>
          <a:stretch/>
        </p:blipFill>
        <p:spPr>
          <a:xfrm>
            <a:off x="4839551" y="1053812"/>
            <a:ext cx="1012500" cy="981928"/>
          </a:xfrm>
          <a:prstGeom prst="ellipse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52050" y="1280703"/>
            <a:ext cx="5800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+mj-lt"/>
              </a:rPr>
              <a:t>Trật tự, không đùa giỡn.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1" t="27398" r="26886" b="39894"/>
          <a:stretch/>
        </p:blipFill>
        <p:spPr>
          <a:xfrm>
            <a:off x="4837468" y="2291622"/>
            <a:ext cx="1012500" cy="981928"/>
          </a:xfrm>
          <a:prstGeom prst="ellipse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51" t="27398" r="26886" b="39894"/>
          <a:stretch/>
        </p:blipFill>
        <p:spPr>
          <a:xfrm>
            <a:off x="4839551" y="3773877"/>
            <a:ext cx="1012500" cy="981928"/>
          </a:xfrm>
          <a:prstGeom prst="ellipse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52049" y="2457411"/>
            <a:ext cx="6219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+mj-lt"/>
              </a:rPr>
              <a:t>Chọn 1 bài em thích nhất để đọc.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8943" y="3967904"/>
            <a:ext cx="6122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+mj-lt"/>
              </a:rPr>
              <a:t>Nhận xét bài viết.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104" y="3713899"/>
            <a:ext cx="2697212" cy="283567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432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6957"/>
            <a:ext cx="12192000" cy="73549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EC9DA9-BF7A-4C03-8E28-3739FE91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ADB5A-D9E0-4189-A693-7CABE0F92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99" y="2767526"/>
            <a:ext cx="6669602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08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142"/>
            <a:ext cx="12192000" cy="7869040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217715" y="380629"/>
            <a:ext cx="11756571" cy="5912748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311965" y="0"/>
            <a:ext cx="9568070" cy="1496257"/>
            <a:chOff x="1311965" y="1659925"/>
            <a:chExt cx="9568070" cy="1496257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1311965" y="1659925"/>
              <a:ext cx="9568070" cy="14883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>
                  <a:ln w="1016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5 SVNClementine" panose="020F0502020204030203" pitchFamily="34" charset="0"/>
                </a:rPr>
                <a:t>Yêu cầu cần đạt</a:t>
              </a: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>
              <a:off x="1311965" y="1667867"/>
              <a:ext cx="9568070" cy="14883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>
                  <a:solidFill>
                    <a:srgbClr val="FF0060"/>
                  </a:solidFill>
                  <a:latin typeface="#9Slide05 SVNClementine" panose="020F0502020204030203" pitchFamily="34" charset="0"/>
                </a:rPr>
                <a:t>Yêu cầu cần đạt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5" y="1504199"/>
            <a:ext cx="11414211" cy="624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35" y="2207523"/>
            <a:ext cx="808723" cy="8087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9870" y="2207523"/>
            <a:ext cx="59606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4800" b="1">
                <a:solidFill>
                  <a:schemeClr val="bg1"/>
                </a:solidFill>
                <a:latin typeface="+mj-lt"/>
              </a:rPr>
              <a:t>Lập được dàn ý cho bài văn tả một cảnh đẹp ở quê hương em hoặc nơi em ở. </a:t>
            </a:r>
            <a:endParaRPr lang="en-US" sz="48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2686451" y="2423884"/>
            <a:ext cx="391886" cy="391886"/>
          </a:xfrm>
          <a:prstGeom prst="ellipse">
            <a:avLst/>
          </a:prstGeom>
          <a:solidFill>
            <a:srgbClr val="F56A7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98" y="2223407"/>
            <a:ext cx="808723" cy="80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878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iếng ting 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iếng ting 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2" grpId="1" animBg="1"/>
      <p:bldP spid="2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682171" y="1073592"/>
            <a:ext cx="11393715" cy="2917372"/>
          </a:xfrm>
          <a:prstGeom prst="wedgeRoundRectCallout">
            <a:avLst>
              <a:gd name="adj1" fmla="val -46275"/>
              <a:gd name="adj2" fmla="val 63495"/>
              <a:gd name="adj3" fmla="val 16667"/>
            </a:avLst>
          </a:prstGeom>
          <a:solidFill>
            <a:schemeClr val="bg1">
              <a:alpha val="92000"/>
            </a:schemeClr>
          </a:solidFill>
          <a:ln w="38100">
            <a:solidFill>
              <a:srgbClr val="865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" y="2786834"/>
            <a:ext cx="1787209" cy="40711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40228" y="1869496"/>
            <a:ext cx="11277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2800" b="1">
                <a:latin typeface="+mj-lt"/>
                <a:ea typeface="+mj-ea"/>
                <a:cs typeface="+mj-cs"/>
              </a:defRPr>
            </a:lvl1pPr>
          </a:lstStyle>
          <a:p>
            <a:r>
              <a:rPr lang="vi-VN" sz="4000"/>
              <a:t>Trao đổi với bạn: Tác giả cảm nhận mỗi sự vật trong đoạn thơ sau thay đổi như thế nào khi nghe tiếng gà?</a:t>
            </a:r>
            <a:endParaRPr lang="en-US" sz="3700"/>
          </a:p>
        </p:txBody>
      </p:sp>
    </p:spTree>
    <p:extLst>
      <p:ext uri="{BB962C8B-B14F-4D97-AF65-F5344CB8AC3E}">
        <p14:creationId xmlns:p14="http://schemas.microsoft.com/office/powerpoint/2010/main" val="942514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20194" y="266515"/>
            <a:ext cx="11756571" cy="6324971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64462-D5BC-4C1D-A5A3-DF65282163DA}"/>
              </a:ext>
            </a:extLst>
          </p:cNvPr>
          <p:cNvSpPr txBox="1"/>
          <p:nvPr/>
        </p:nvSpPr>
        <p:spPr>
          <a:xfrm>
            <a:off x="1145699" y="1166842"/>
            <a:ext cx="29410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Tiếng gà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Giục quả na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Mở mắt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Tròn xoe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Giục hàng tre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Đâm măng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Nhọn hoắt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BBFEDF-1BDA-4127-8DB8-71276DEF3297}"/>
              </a:ext>
            </a:extLst>
          </p:cNvPr>
          <p:cNvSpPr txBox="1"/>
          <p:nvPr/>
        </p:nvSpPr>
        <p:spPr>
          <a:xfrm>
            <a:off x="5009376" y="1166842"/>
            <a:ext cx="536584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>
                <a:latin typeface="Arial" panose="020B0604020202020204" pitchFamily="34" charset="0"/>
                <a:cs typeface="Arial" panose="020B0604020202020204" pitchFamily="34" charset="0"/>
              </a:rPr>
              <a:t>Giục buồng chuối 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600">
                <a:latin typeface="Arial" panose="020B0604020202020204" pitchFamily="34" charset="0"/>
                <a:cs typeface="Arial" panose="020B0604020202020204" pitchFamily="34" charset="0"/>
              </a:rPr>
              <a:t>Thơm lừng 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600">
                <a:latin typeface="Arial" panose="020B0604020202020204" pitchFamily="34" charset="0"/>
                <a:cs typeface="Arial" panose="020B0604020202020204" pitchFamily="34" charset="0"/>
              </a:rPr>
              <a:t>Trứng cuốc 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600">
                <a:latin typeface="Arial" panose="020B0604020202020204" pitchFamily="34" charset="0"/>
                <a:cs typeface="Arial" panose="020B0604020202020204" pitchFamily="34" charset="0"/>
              </a:rPr>
              <a:t>Giục hạt đậu 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600">
                <a:latin typeface="Arial" panose="020B0604020202020204" pitchFamily="34" charset="0"/>
                <a:cs typeface="Arial" panose="020B0604020202020204" pitchFamily="34" charset="0"/>
              </a:rPr>
              <a:t>Nảy mầm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600">
                <a:latin typeface="Arial" panose="020B0604020202020204" pitchFamily="34" charset="0"/>
                <a:cs typeface="Arial" panose="020B0604020202020204" pitchFamily="34" charset="0"/>
              </a:rPr>
              <a:t>Giục bông lúa 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3600">
                <a:latin typeface="Arial" panose="020B0604020202020204" pitchFamily="34" charset="0"/>
                <a:cs typeface="Arial" panose="020B0604020202020204" pitchFamily="34" charset="0"/>
              </a:rPr>
              <a:t>Uốn câu...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3200" i="1">
                <a:latin typeface="Arial" panose="020B0604020202020204" pitchFamily="34" charset="0"/>
                <a:cs typeface="Arial" panose="020B0604020202020204" pitchFamily="34" charset="0"/>
              </a:rPr>
              <a:t>Trần Đăng Khoa</a:t>
            </a:r>
            <a:endParaRPr lang="en-US" sz="36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4E0B7-53D4-41BE-8FBB-4C191F63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943" y="3057098"/>
            <a:ext cx="3294878" cy="195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66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29" y="-101600"/>
            <a:ext cx="12319029" cy="72079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768256" y="2575903"/>
            <a:ext cx="4528458" cy="1584604"/>
            <a:chOff x="418373" y="754313"/>
            <a:chExt cx="4528458" cy="1584604"/>
          </a:xfrm>
        </p:grpSpPr>
        <p:sp>
          <p:nvSpPr>
            <p:cNvPr id="10" name="TextBox 9"/>
            <p:cNvSpPr txBox="1"/>
            <p:nvPr/>
          </p:nvSpPr>
          <p:spPr>
            <a:xfrm>
              <a:off x="418373" y="769257"/>
              <a:ext cx="45284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>
                  <a:ln w="12700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Chia sẻ </a:t>
              </a:r>
              <a:br>
                <a:rPr kumimoji="0" lang="en-US" sz="4800" b="1" i="0" u="none" strike="noStrike" kern="1200" cap="none" spc="0" normalizeH="0" baseline="0" noProof="0">
                  <a:ln w="12700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</a:br>
              <a:r>
                <a:rPr kumimoji="0" lang="en-US" sz="4800" b="1" i="0" u="none" strike="noStrike" kern="1200" cap="none" spc="0" normalizeH="0" baseline="0" noProof="0">
                  <a:ln w="127000">
                    <a:solidFill>
                      <a:prstClr val="white"/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trước lớp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8373" y="754313"/>
              <a:ext cx="45284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>
                  <a:ln>
                    <a:noFill/>
                  </a:ln>
                  <a:solidFill>
                    <a:srgbClr val="FF0060"/>
                  </a:solidFill>
                  <a:effectLst/>
                  <a:uLnTx/>
                  <a:uFillTx/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Chia sẻ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>
                  <a:ln>
                    <a:noFill/>
                  </a:ln>
                  <a:solidFill>
                    <a:srgbClr val="FF0060"/>
                  </a:solidFill>
                  <a:effectLst/>
                  <a:uLnTx/>
                  <a:uFillTx/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trước lớp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982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20194" y="266515"/>
            <a:ext cx="11756571" cy="6324971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8ADE2-6C2C-459B-B8F7-B323C8683AFA}"/>
              </a:ext>
            </a:extLst>
          </p:cNvPr>
          <p:cNvSpPr txBox="1"/>
          <p:nvPr/>
        </p:nvSpPr>
        <p:spPr>
          <a:xfrm>
            <a:off x="927335" y="1166842"/>
            <a:ext cx="294109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Tiếng gà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Giục quả na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Mở mắt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Tròn xoe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Giục hàng tre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Đâm măng </a:t>
            </a:r>
          </a:p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Nhọn hoắt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C6BBA2-9D27-49F2-92BA-416509E3A843}"/>
              </a:ext>
            </a:extLst>
          </p:cNvPr>
          <p:cNvCxnSpPr>
            <a:cxnSpLocks/>
          </p:cNvCxnSpPr>
          <p:nvPr/>
        </p:nvCxnSpPr>
        <p:spPr>
          <a:xfrm>
            <a:off x="2006221" y="2251881"/>
            <a:ext cx="1405719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0EE7B3-E21A-4BF7-873C-BA0156804506}"/>
              </a:ext>
            </a:extLst>
          </p:cNvPr>
          <p:cNvCxnSpPr>
            <a:cxnSpLocks/>
          </p:cNvCxnSpPr>
          <p:nvPr/>
        </p:nvCxnSpPr>
        <p:spPr>
          <a:xfrm>
            <a:off x="1050164" y="2825087"/>
            <a:ext cx="163844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uốn lựa được trái mãng cầu (na) ngon ngọt cần phải chú ý các đặc điểm">
            <a:extLst>
              <a:ext uri="{FF2B5EF4-FFF2-40B4-BE49-F238E27FC236}">
                <a16:creationId xmlns:a16="http://schemas.microsoft.com/office/drawing/2014/main" id="{85854D2F-FC61-4212-B321-76AD2E34B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971" y="784257"/>
            <a:ext cx="3888973" cy="2261745"/>
          </a:xfrm>
          <a:prstGeom prst="ellipse">
            <a:avLst/>
          </a:prstGeom>
          <a:ln w="635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A56CD3-346A-4208-93C1-FE66BCAF4117}"/>
              </a:ext>
            </a:extLst>
          </p:cNvPr>
          <p:cNvCxnSpPr>
            <a:cxnSpLocks/>
          </p:cNvCxnSpPr>
          <p:nvPr/>
        </p:nvCxnSpPr>
        <p:spPr>
          <a:xfrm>
            <a:off x="2129051" y="3916908"/>
            <a:ext cx="1569492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549AF0-DF50-44EA-B597-C5979DCF95BC}"/>
              </a:ext>
            </a:extLst>
          </p:cNvPr>
          <p:cNvCxnSpPr>
            <a:cxnSpLocks/>
          </p:cNvCxnSpPr>
          <p:nvPr/>
        </p:nvCxnSpPr>
        <p:spPr>
          <a:xfrm>
            <a:off x="1050164" y="4490114"/>
            <a:ext cx="219800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angtre">
            <a:extLst>
              <a:ext uri="{FF2B5EF4-FFF2-40B4-BE49-F238E27FC236}">
                <a16:creationId xmlns:a16="http://schemas.microsoft.com/office/drawing/2014/main" id="{A4544E23-D4BC-454B-85AC-A02081AA0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971" y="3558426"/>
            <a:ext cx="3888973" cy="2515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90255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20194" y="266515"/>
            <a:ext cx="11756571" cy="6324971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88ADE2-6C2C-459B-B8F7-B323C8683AFA}"/>
              </a:ext>
            </a:extLst>
          </p:cNvPr>
          <p:cNvSpPr txBox="1"/>
          <p:nvPr/>
        </p:nvSpPr>
        <p:spPr>
          <a:xfrm>
            <a:off x="927335" y="1166842"/>
            <a:ext cx="41359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vi-VN" sz="3600">
                <a:solidFill>
                  <a:prstClr val="black"/>
                </a:solidFill>
                <a:cs typeface="Arial" panose="020B0604020202020204" pitchFamily="34" charset="0"/>
              </a:rPr>
              <a:t>Giục buồng chuối </a:t>
            </a:r>
            <a:endParaRPr lang="en-US" sz="3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vi-VN" sz="3600">
                <a:solidFill>
                  <a:prstClr val="black"/>
                </a:solidFill>
                <a:cs typeface="Arial" panose="020B0604020202020204" pitchFamily="34" charset="0"/>
              </a:rPr>
              <a:t>Thơm lừng </a:t>
            </a:r>
            <a:endParaRPr lang="en-US" sz="3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vi-VN" sz="3600">
                <a:solidFill>
                  <a:prstClr val="black"/>
                </a:solidFill>
                <a:cs typeface="Arial" panose="020B0604020202020204" pitchFamily="34" charset="0"/>
              </a:rPr>
              <a:t>Trứng cuốc </a:t>
            </a:r>
            <a:endParaRPr lang="en-US" sz="3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vi-VN" sz="3600">
                <a:solidFill>
                  <a:prstClr val="black"/>
                </a:solidFill>
                <a:cs typeface="Arial" panose="020B0604020202020204" pitchFamily="34" charset="0"/>
              </a:rPr>
              <a:t>Giục hạt đậu </a:t>
            </a:r>
            <a:endParaRPr lang="en-US" sz="3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vi-VN" sz="3600">
                <a:solidFill>
                  <a:prstClr val="black"/>
                </a:solidFill>
                <a:cs typeface="Arial" panose="020B0604020202020204" pitchFamily="34" charset="0"/>
              </a:rPr>
              <a:t>Nảy mầm</a:t>
            </a:r>
            <a:endParaRPr lang="en-US" sz="3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vi-VN" sz="3600">
                <a:solidFill>
                  <a:prstClr val="black"/>
                </a:solidFill>
                <a:cs typeface="Arial" panose="020B0604020202020204" pitchFamily="34" charset="0"/>
              </a:rPr>
              <a:t>Giục bông lúa </a:t>
            </a:r>
            <a:endParaRPr lang="en-US" sz="3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vi-VN" sz="3600">
                <a:solidFill>
                  <a:prstClr val="black"/>
                </a:solidFill>
                <a:cs typeface="Arial" panose="020B0604020202020204" pitchFamily="34" charset="0"/>
              </a:rPr>
              <a:t>Uốn câu...</a:t>
            </a:r>
            <a:endParaRPr lang="en-US" sz="36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 sz="36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  <a:r>
              <a:rPr lang="en-US" sz="3200" i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 Đăng Khoa</a:t>
            </a:r>
            <a:endParaRPr lang="en-US" sz="3600" i="1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C6BBA2-9D27-49F2-92BA-416509E3A843}"/>
              </a:ext>
            </a:extLst>
          </p:cNvPr>
          <p:cNvCxnSpPr>
            <a:cxnSpLocks/>
          </p:cNvCxnSpPr>
          <p:nvPr/>
        </p:nvCxnSpPr>
        <p:spPr>
          <a:xfrm>
            <a:off x="2129051" y="1719618"/>
            <a:ext cx="247024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0EE7B3-E21A-4BF7-873C-BA0156804506}"/>
              </a:ext>
            </a:extLst>
          </p:cNvPr>
          <p:cNvCxnSpPr>
            <a:cxnSpLocks/>
          </p:cNvCxnSpPr>
          <p:nvPr/>
        </p:nvCxnSpPr>
        <p:spPr>
          <a:xfrm>
            <a:off x="1050164" y="2320120"/>
            <a:ext cx="2198003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A56CD3-346A-4208-93C1-FE66BCAF4117}"/>
              </a:ext>
            </a:extLst>
          </p:cNvPr>
          <p:cNvCxnSpPr>
            <a:cxnSpLocks/>
          </p:cNvCxnSpPr>
          <p:nvPr/>
        </p:nvCxnSpPr>
        <p:spPr>
          <a:xfrm>
            <a:off x="2129051" y="3429000"/>
            <a:ext cx="156949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549AF0-DF50-44EA-B597-C5979DCF95BC}"/>
              </a:ext>
            </a:extLst>
          </p:cNvPr>
          <p:cNvCxnSpPr>
            <a:cxnSpLocks/>
          </p:cNvCxnSpPr>
          <p:nvPr/>
        </p:nvCxnSpPr>
        <p:spPr>
          <a:xfrm>
            <a:off x="1030049" y="3916908"/>
            <a:ext cx="21980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1BE9F1-A444-478B-8A22-96DBD518257E}"/>
              </a:ext>
            </a:extLst>
          </p:cNvPr>
          <p:cNvCxnSpPr>
            <a:cxnSpLocks/>
          </p:cNvCxnSpPr>
          <p:nvPr/>
        </p:nvCxnSpPr>
        <p:spPr>
          <a:xfrm>
            <a:off x="2129051" y="4466230"/>
            <a:ext cx="1569492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5D1B93-309C-49A9-BB33-8F0E1147B4E8}"/>
              </a:ext>
            </a:extLst>
          </p:cNvPr>
          <p:cNvCxnSpPr>
            <a:cxnSpLocks/>
          </p:cNvCxnSpPr>
          <p:nvPr/>
        </p:nvCxnSpPr>
        <p:spPr>
          <a:xfrm>
            <a:off x="1050164" y="5036024"/>
            <a:ext cx="219800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Khát vọng Hớn Quản - CÂY CHUỐI VÀ BÀI HỌC VỀ SỰ HY SINH là một cậu bé sinh  ra và lớn lên ở thành phố nên không biết nhiều về cây">
            <a:extLst>
              <a:ext uri="{FF2B5EF4-FFF2-40B4-BE49-F238E27FC236}">
                <a16:creationId xmlns:a16="http://schemas.microsoft.com/office/drawing/2014/main" id="{8426D6CC-6B7A-4501-84FB-E785F24F7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795" y="726247"/>
            <a:ext cx="1762268" cy="31573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guyễn Văn Nam - GIEO HẠT GIỐNG! Hạt đậu xanh nảy mầm chỉ sau một đêm ủ với  bông ẩm, hạt ớt cần khoảng 48h, đu đủ cần 15 - 20 ngày,">
            <a:extLst>
              <a:ext uri="{FF2B5EF4-FFF2-40B4-BE49-F238E27FC236}">
                <a16:creationId xmlns:a16="http://schemas.microsoft.com/office/drawing/2014/main" id="{8FCA3EB3-4FAC-4706-9486-68CE528B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513" y="3916908"/>
            <a:ext cx="3217606" cy="2005339"/>
          </a:xfrm>
          <a:prstGeom prst="ellipse">
            <a:avLst/>
          </a:prstGeom>
          <a:ln w="38100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ÀNH NGỮ NHẬT: BÔNG LÚA CHÍN LÀ BÔNG LÚA CÚI ĐẦU –  実(みの)る程頭(ほどあたま)の下(さ)がる稲穂(いな – CHÍNH NGHĨA VIỆT NAM CỘNG HÒA">
            <a:extLst>
              <a:ext uri="{FF2B5EF4-FFF2-40B4-BE49-F238E27FC236}">
                <a16:creationId xmlns:a16="http://schemas.microsoft.com/office/drawing/2014/main" id="{BB0509B4-9EB7-441B-AE2A-79BFF1D40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613" y="1467632"/>
            <a:ext cx="3348774" cy="2125640"/>
          </a:xfrm>
          <a:prstGeom prst="round2DiagRect">
            <a:avLst>
              <a:gd name="adj1" fmla="val 16667"/>
              <a:gd name="adj2" fmla="val 0"/>
            </a:avLst>
          </a:prstGeom>
          <a:ln w="38100" cap="sq">
            <a:solidFill>
              <a:srgbClr val="FF0000"/>
            </a:solidFill>
            <a:prstDash val="sysDot"/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17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830"/>
            <a:ext cx="12268005" cy="684480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255715" y="348343"/>
            <a:ext cx="11756571" cy="5384800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14" y="1365850"/>
            <a:ext cx="4399145" cy="439914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81018" y="2247371"/>
            <a:ext cx="2829621" cy="1015664"/>
            <a:chOff x="4681191" y="1521656"/>
            <a:chExt cx="2829621" cy="1015664"/>
          </a:xfrm>
        </p:grpSpPr>
        <p:sp>
          <p:nvSpPr>
            <p:cNvPr id="7" name="Rectangle 6"/>
            <p:cNvSpPr/>
            <p:nvPr/>
          </p:nvSpPr>
          <p:spPr>
            <a:xfrm>
              <a:off x="4702831" y="1521657"/>
              <a:ext cx="2786340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0" b="1">
                  <a:ln w="120650">
                    <a:solidFill>
                      <a:schemeClr val="accent4">
                        <a:lumMod val="20000"/>
                        <a:lumOff val="8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Ciel Pony" panose="02000000000000000000" pitchFamily="2" charset="0"/>
                </a:rPr>
                <a:t>Dặn dò</a:t>
              </a:r>
              <a:endParaRPr lang="en-US" sz="6000" b="1">
                <a:ln w="120650"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681191" y="1521656"/>
              <a:ext cx="282962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0">
                  <a:ln>
                    <a:solidFill>
                      <a:sysClr val="windowText" lastClr="000000"/>
                    </a:solidFill>
                  </a:ln>
                  <a:solidFill>
                    <a:srgbClr val="F6FA70"/>
                  </a:solidFill>
                  <a:latin typeface="iCiel Pony" panose="02000000000000000000" pitchFamily="2" charset="0"/>
                </a:rPr>
                <a:t>Dặn dò</a:t>
              </a:r>
              <a:endParaRPr lang="en-US" sz="6000">
                <a:ln>
                  <a:solidFill>
                    <a:sysClr val="windowText" lastClr="000000"/>
                  </a:solidFill>
                </a:ln>
                <a:solidFill>
                  <a:srgbClr val="F6FA7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92" y="976595"/>
            <a:ext cx="778510" cy="7785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45518" y="1073462"/>
            <a:ext cx="634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j-lt"/>
              </a:rPr>
              <a:t>GV điền vào đây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92" y="2150504"/>
            <a:ext cx="778510" cy="77851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145518" y="2247371"/>
            <a:ext cx="634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j-lt"/>
              </a:rPr>
              <a:t>GV điền vào đây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92" y="3324413"/>
            <a:ext cx="778510" cy="77851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145518" y="3421280"/>
            <a:ext cx="634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j-lt"/>
              </a:rPr>
              <a:t>GV điền vào đây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92" y="4498322"/>
            <a:ext cx="778510" cy="77851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45518" y="4595189"/>
            <a:ext cx="634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C00000"/>
                </a:solidFill>
                <a:latin typeface="+mj-lt"/>
              </a:rPr>
              <a:t>GV điền vào đây</a:t>
            </a:r>
          </a:p>
        </p:txBody>
      </p:sp>
    </p:spTree>
    <p:extLst>
      <p:ext uri="{BB962C8B-B14F-4D97-AF65-F5344CB8AC3E}">
        <p14:creationId xmlns:p14="http://schemas.microsoft.com/office/powerpoint/2010/main" val="422207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37" grpId="0"/>
      <p:bldP spid="3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6957"/>
            <a:ext cx="12192000" cy="73549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A67E281-6BF0-4EFA-8514-1111ABC1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E9EFF-C4C9-408F-BDBE-76D681D2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110" y="2765860"/>
            <a:ext cx="6669602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82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6957"/>
            <a:ext cx="12192000" cy="73549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426A333-DEE2-0472-996E-A85176D78F9C}"/>
              </a:ext>
            </a:extLst>
          </p:cNvPr>
          <p:cNvGrpSpPr/>
          <p:nvPr/>
        </p:nvGrpSpPr>
        <p:grpSpPr>
          <a:xfrm>
            <a:off x="1667565" y="2436363"/>
            <a:ext cx="9568070" cy="1488315"/>
            <a:chOff x="1311965" y="1659925"/>
            <a:chExt cx="9568070" cy="1488315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0DB64D99-F32C-DC91-AB2F-D1248A07BD0A}"/>
                </a:ext>
              </a:extLst>
            </p:cNvPr>
            <p:cNvSpPr txBox="1">
              <a:spLocks/>
            </p:cNvSpPr>
            <p:nvPr/>
          </p:nvSpPr>
          <p:spPr>
            <a:xfrm>
              <a:off x="1311965" y="1659925"/>
              <a:ext cx="9568070" cy="14883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>
                  <a:ln w="1016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5 SVNClementine" panose="020F0502020204030203" pitchFamily="34" charset="0"/>
                </a:rPr>
                <a:t>KHỞI ĐỘNG</a:t>
              </a:r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440951EC-D64B-8BDA-22ED-7C5CE82D4615}"/>
                </a:ext>
              </a:extLst>
            </p:cNvPr>
            <p:cNvSpPr txBox="1">
              <a:spLocks/>
            </p:cNvSpPr>
            <p:nvPr/>
          </p:nvSpPr>
          <p:spPr>
            <a:xfrm>
              <a:off x="1311965" y="1659925"/>
              <a:ext cx="9568070" cy="148831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>
                  <a:solidFill>
                    <a:srgbClr val="FF0060"/>
                  </a:solidFill>
                  <a:latin typeface="#9Slide05 SVNClementine" panose="020F0502020204030203" pitchFamily="34" charset="0"/>
                </a:rPr>
                <a:t>KHỞI ĐỘNG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079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407418-hd_1920_1080_24fps">
            <a:hlinkClick r:id="" action="ppaction://media"/>
            <a:extLst>
              <a:ext uri="{FF2B5EF4-FFF2-40B4-BE49-F238E27FC236}">
                <a16:creationId xmlns:a16="http://schemas.microsoft.com/office/drawing/2014/main" id="{7F161E7B-4345-D695-C889-13081CFFF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639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6957"/>
            <a:ext cx="12192000" cy="735495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833B1EB-3A2F-440F-BBAC-78A50BED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32D2BD-402B-4CD1-B190-F942C5A40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507" y="2951396"/>
            <a:ext cx="6669602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65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682171" y="1073592"/>
            <a:ext cx="11393715" cy="2917372"/>
          </a:xfrm>
          <a:prstGeom prst="wedgeRoundRectCallout">
            <a:avLst>
              <a:gd name="adj1" fmla="val -46275"/>
              <a:gd name="adj2" fmla="val 63495"/>
              <a:gd name="adj3" fmla="val 16667"/>
            </a:avLst>
          </a:prstGeom>
          <a:solidFill>
            <a:schemeClr val="bg1">
              <a:alpha val="92000"/>
            </a:schemeClr>
          </a:solidFill>
          <a:ln w="38100">
            <a:solidFill>
              <a:srgbClr val="8652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" y="2786834"/>
            <a:ext cx="1787209" cy="407116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05718" y="1869496"/>
            <a:ext cx="106121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2800" b="1">
                <a:latin typeface="+mj-lt"/>
                <a:ea typeface="+mj-ea"/>
                <a:cs typeface="+mj-cs"/>
              </a:defRPr>
            </a:lvl1pPr>
          </a:lstStyle>
          <a:p>
            <a:r>
              <a:rPr lang="vi-VN" sz="4000" u="sng"/>
              <a:t>Đề bài: </a:t>
            </a:r>
            <a:r>
              <a:rPr lang="vi-VN" sz="4000"/>
              <a:t>Viết bài văn tả một cảnh đẹp ở quê hương em hoặc nơi em ở.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61553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20194" y="266515"/>
            <a:ext cx="11756571" cy="6324971"/>
          </a:xfrm>
          <a:prstGeom prst="round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" y="263279"/>
            <a:ext cx="4232127" cy="347940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-127029" y="645932"/>
            <a:ext cx="4528458" cy="1569660"/>
            <a:chOff x="418373" y="769257"/>
            <a:chExt cx="4528458" cy="1569660"/>
          </a:xfrm>
        </p:grpSpPr>
        <p:sp>
          <p:nvSpPr>
            <p:cNvPr id="10" name="TextBox 9"/>
            <p:cNvSpPr txBox="1"/>
            <p:nvPr/>
          </p:nvSpPr>
          <p:spPr>
            <a:xfrm>
              <a:off x="418373" y="769257"/>
              <a:ext cx="45284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>
                  <a:ln w="1270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Thảo luận </a:t>
              </a:r>
              <a:br>
                <a:rPr lang="en-US" sz="4800" b="1">
                  <a:ln w="1270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</a:br>
              <a:r>
                <a:rPr lang="en-US" sz="4800" b="1">
                  <a:ln w="1270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nhóm đôi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8373" y="769257"/>
              <a:ext cx="45284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>
                  <a:solidFill>
                    <a:srgbClr val="FF0060"/>
                  </a:solidFill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Thảo luận </a:t>
              </a:r>
              <a:br>
                <a:rPr lang="en-US" sz="4800" b="1">
                  <a:solidFill>
                    <a:srgbClr val="FF0060"/>
                  </a:solidFill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</a:br>
              <a:r>
                <a:rPr lang="en-US" sz="4800" b="1">
                  <a:solidFill>
                    <a:srgbClr val="FF0060"/>
                  </a:solidFill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nhóm đôi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8414" y="4388618"/>
            <a:ext cx="4927328" cy="1335314"/>
            <a:chOff x="188414" y="4388618"/>
            <a:chExt cx="4927328" cy="1335314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298512" y="4388618"/>
              <a:ext cx="4707133" cy="1335314"/>
            </a:xfrm>
            <a:prstGeom prst="wedgeRoundRectCallout">
              <a:avLst>
                <a:gd name="adj1" fmla="val 84134"/>
                <a:gd name="adj2" fmla="val -100880"/>
                <a:gd name="adj3" fmla="val 16667"/>
              </a:avLst>
            </a:prstGeom>
            <a:solidFill>
              <a:srgbClr val="CBFFA9"/>
            </a:solidFill>
            <a:ln>
              <a:solidFill>
                <a:srgbClr val="CBFFA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414" y="4517666"/>
              <a:ext cx="492732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>
                  <a:latin typeface="+mj-lt"/>
                </a:rPr>
                <a:t>Đề bài yêu cầu viết </a:t>
              </a:r>
              <a:br>
                <a:rPr lang="en-US" sz="3200" b="1">
                  <a:latin typeface="+mj-lt"/>
                </a:rPr>
              </a:br>
              <a:r>
                <a:rPr lang="en-US" sz="3200" b="1">
                  <a:latin typeface="+mj-lt"/>
                </a:rPr>
                <a:t>bài văn thuộc thể loại nào?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253264" y="815647"/>
            <a:ext cx="4820867" cy="1335314"/>
            <a:chOff x="4253264" y="815647"/>
            <a:chExt cx="4820867" cy="1335314"/>
          </a:xfrm>
        </p:grpSpPr>
        <p:sp>
          <p:nvSpPr>
            <p:cNvPr id="18" name="Rounded Rectangular Callout 17"/>
            <p:cNvSpPr/>
            <p:nvPr/>
          </p:nvSpPr>
          <p:spPr>
            <a:xfrm>
              <a:off x="4366998" y="815647"/>
              <a:ext cx="4707133" cy="1335314"/>
            </a:xfrm>
            <a:prstGeom prst="wedgeRoundRectCallout">
              <a:avLst>
                <a:gd name="adj1" fmla="val -9911"/>
                <a:gd name="adj2" fmla="val 126295"/>
                <a:gd name="adj3" fmla="val 16667"/>
              </a:avLst>
            </a:prstGeom>
            <a:solidFill>
              <a:srgbClr val="FFD6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53264" y="996856"/>
              <a:ext cx="47071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+mj-lt"/>
                </a:defRPr>
              </a:lvl1pPr>
            </a:lstStyle>
            <a:p>
              <a:r>
                <a:rPr lang="en-US"/>
                <a:t>Đề bài yêu cầu tả cảnh gì? 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220227" y="2253283"/>
            <a:ext cx="3748676" cy="1335314"/>
            <a:chOff x="8220227" y="2253283"/>
            <a:chExt cx="3748676" cy="1335314"/>
          </a:xfrm>
        </p:grpSpPr>
        <p:sp>
          <p:nvSpPr>
            <p:cNvPr id="21" name="Rounded Rectangular Callout 20"/>
            <p:cNvSpPr/>
            <p:nvPr/>
          </p:nvSpPr>
          <p:spPr>
            <a:xfrm>
              <a:off x="8220227" y="2253283"/>
              <a:ext cx="3748676" cy="1335314"/>
            </a:xfrm>
            <a:prstGeom prst="wedgeRoundRectCallout">
              <a:avLst>
                <a:gd name="adj1" fmla="val -39512"/>
                <a:gd name="adj2" fmla="val 69774"/>
                <a:gd name="adj3" fmla="val 16667"/>
              </a:avLst>
            </a:prstGeom>
            <a:solidFill>
              <a:srgbClr val="FF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242108" y="2417476"/>
              <a:ext cx="370491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3200" b="1">
                  <a:latin typeface="+mj-lt"/>
                </a:defRPr>
              </a:lvl1pPr>
            </a:lstStyle>
            <a:p>
              <a:r>
                <a:rPr lang="en-US"/>
                <a:t>Em chọn tả cảnh gì? Ở đâu? 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410" y="2950073"/>
            <a:ext cx="4874321" cy="355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6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960" cy="68580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220194" y="266515"/>
            <a:ext cx="11756571" cy="6324971"/>
          </a:xfrm>
          <a:prstGeom prst="round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>
              <a:lnSpc>
                <a:spcPct val="100000"/>
              </a:lnSpc>
              <a:spcBef>
                <a:spcPct val="0"/>
              </a:spcBef>
              <a:buNone/>
              <a:defRPr sz="28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u="sng"/>
              <a:t>Đề bài: </a:t>
            </a:r>
            <a:r>
              <a:rPr lang="vi-VN" sz="3700"/>
              <a:t>Viết bài văn tả một cảnh đẹp ở quê hương em hoặc nơi em ở.</a:t>
            </a:r>
            <a:endParaRPr lang="en-US" sz="3700"/>
          </a:p>
        </p:txBody>
      </p:sp>
      <p:grpSp>
        <p:nvGrpSpPr>
          <p:cNvPr id="20" name="Group 19"/>
          <p:cNvGrpSpPr/>
          <p:nvPr/>
        </p:nvGrpSpPr>
        <p:grpSpPr>
          <a:xfrm>
            <a:off x="449942" y="2061029"/>
            <a:ext cx="8468586" cy="902523"/>
            <a:chOff x="449942" y="2061029"/>
            <a:chExt cx="8468586" cy="902523"/>
          </a:xfrm>
        </p:grpSpPr>
        <p:sp>
          <p:nvSpPr>
            <p:cNvPr id="17" name="Rounded Rectangle 16"/>
            <p:cNvSpPr/>
            <p:nvPr/>
          </p:nvSpPr>
          <p:spPr>
            <a:xfrm>
              <a:off x="449942" y="2061029"/>
              <a:ext cx="8468586" cy="902523"/>
            </a:xfrm>
            <a:prstGeom prst="roundRect">
              <a:avLst/>
            </a:prstGeom>
            <a:solidFill>
              <a:srgbClr val="CBF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9942" y="2219902"/>
              <a:ext cx="8468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latin typeface="+mj-lt"/>
                </a:rPr>
                <a:t>Đề bài yêu cầu viết bài văn thuộc thể loại nào?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9942" y="3385211"/>
            <a:ext cx="8468586" cy="902523"/>
            <a:chOff x="449942" y="2061029"/>
            <a:chExt cx="8468586" cy="902523"/>
          </a:xfrm>
        </p:grpSpPr>
        <p:sp>
          <p:nvSpPr>
            <p:cNvPr id="22" name="Rounded Rectangle 21"/>
            <p:cNvSpPr/>
            <p:nvPr/>
          </p:nvSpPr>
          <p:spPr>
            <a:xfrm>
              <a:off x="449942" y="2061029"/>
              <a:ext cx="8468586" cy="902523"/>
            </a:xfrm>
            <a:prstGeom prst="roundRect">
              <a:avLst/>
            </a:prstGeom>
            <a:solidFill>
              <a:srgbClr val="FFD6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9942" y="2219902"/>
              <a:ext cx="8468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/>
                <a:t>Đề bài yêu cầu tả cảnh gì? 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49942" y="4751364"/>
            <a:ext cx="8468586" cy="902523"/>
            <a:chOff x="449942" y="2061029"/>
            <a:chExt cx="8468586" cy="902523"/>
          </a:xfrm>
        </p:grpSpPr>
        <p:sp>
          <p:nvSpPr>
            <p:cNvPr id="25" name="Rounded Rectangle 24"/>
            <p:cNvSpPr/>
            <p:nvPr/>
          </p:nvSpPr>
          <p:spPr>
            <a:xfrm>
              <a:off x="449942" y="2061029"/>
              <a:ext cx="8468586" cy="902523"/>
            </a:xfrm>
            <a:prstGeom prst="roundRect">
              <a:avLst/>
            </a:prstGeom>
            <a:solidFill>
              <a:srgbClr val="FF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9942" y="2219902"/>
              <a:ext cx="8468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/>
                <a:t>Em chọn tả cảnh gì? Ở đâu? 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727049" y="2061027"/>
            <a:ext cx="2580009" cy="902523"/>
            <a:chOff x="9727049" y="2061027"/>
            <a:chExt cx="2580009" cy="902523"/>
          </a:xfrm>
        </p:grpSpPr>
        <p:sp>
          <p:nvSpPr>
            <p:cNvPr id="28" name="Rounded Rectangle 27"/>
            <p:cNvSpPr/>
            <p:nvPr/>
          </p:nvSpPr>
          <p:spPr>
            <a:xfrm>
              <a:off x="9727049" y="2061027"/>
              <a:ext cx="2249715" cy="902523"/>
            </a:xfrm>
            <a:prstGeom prst="roundRect">
              <a:avLst/>
            </a:prstGeom>
            <a:solidFill>
              <a:srgbClr val="CBF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173458" y="2219645"/>
              <a:ext cx="2133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b="1">
                  <a:latin typeface="+mj-lt"/>
                </a:defRPr>
              </a:lvl1pPr>
            </a:lstStyle>
            <a:p>
              <a:r>
                <a:rPr lang="en-US"/>
                <a:t>Tả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727048" y="4751362"/>
            <a:ext cx="2275491" cy="1482312"/>
            <a:chOff x="9727048" y="4751362"/>
            <a:chExt cx="2275491" cy="1482312"/>
          </a:xfrm>
        </p:grpSpPr>
        <p:sp>
          <p:nvSpPr>
            <p:cNvPr id="30" name="Rounded Rectangle 29"/>
            <p:cNvSpPr/>
            <p:nvPr/>
          </p:nvSpPr>
          <p:spPr>
            <a:xfrm>
              <a:off x="9727048" y="4751362"/>
              <a:ext cx="2249715" cy="1482312"/>
            </a:xfrm>
            <a:prstGeom prst="roundRect">
              <a:avLst/>
            </a:prstGeom>
            <a:solidFill>
              <a:srgbClr val="FF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68939" y="4866933"/>
              <a:ext cx="21336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b="1">
                  <a:latin typeface="+mj-lt"/>
                </a:defRPr>
              </a:lvl1pPr>
            </a:lstStyle>
            <a:p>
              <a:pPr algn="ctr"/>
              <a:r>
                <a:rPr lang="en-US"/>
                <a:t>quê hương hoặc nơi ở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696963" y="3385209"/>
            <a:ext cx="2555046" cy="902523"/>
            <a:chOff x="9696963" y="3385209"/>
            <a:chExt cx="2555046" cy="902523"/>
          </a:xfrm>
        </p:grpSpPr>
        <p:sp>
          <p:nvSpPr>
            <p:cNvPr id="29" name="Rounded Rectangle 28"/>
            <p:cNvSpPr/>
            <p:nvPr/>
          </p:nvSpPr>
          <p:spPr>
            <a:xfrm>
              <a:off x="9696963" y="3385209"/>
              <a:ext cx="2249715" cy="902523"/>
            </a:xfrm>
            <a:prstGeom prst="roundRect">
              <a:avLst/>
            </a:prstGeom>
            <a:solidFill>
              <a:srgbClr val="FFD6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118409" y="3565068"/>
              <a:ext cx="2133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200" b="1">
                  <a:latin typeface="+mj-lt"/>
                </a:defRPr>
              </a:lvl1pPr>
            </a:lstStyle>
            <a:p>
              <a:r>
                <a:rPr lang="en-US"/>
                <a:t>Cảnh đẹp</a:t>
              </a:r>
            </a:p>
          </p:txBody>
        </p:sp>
      </p:grpSp>
      <p:cxnSp>
        <p:nvCxnSpPr>
          <p:cNvPr id="32" name="Straight Connector 31"/>
          <p:cNvCxnSpPr>
            <a:cxnSpLocks/>
          </p:cNvCxnSpPr>
          <p:nvPr/>
        </p:nvCxnSpPr>
        <p:spPr>
          <a:xfrm>
            <a:off x="4818743" y="1001486"/>
            <a:ext cx="558271" cy="0"/>
          </a:xfrm>
          <a:prstGeom prst="line">
            <a:avLst/>
          </a:prstGeom>
          <a:ln w="76200">
            <a:solidFill>
              <a:srgbClr val="96FF4F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6265838" y="1006685"/>
            <a:ext cx="1540681" cy="32555"/>
          </a:xfrm>
          <a:prstGeom prst="line">
            <a:avLst/>
          </a:prstGeom>
          <a:ln w="76200">
            <a:solidFill>
              <a:srgbClr val="FFD6A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cxnSpLocks/>
          </p:cNvCxnSpPr>
          <p:nvPr/>
        </p:nvCxnSpPr>
        <p:spPr>
          <a:xfrm>
            <a:off x="8455397" y="1001486"/>
            <a:ext cx="2729812" cy="0"/>
          </a:xfrm>
          <a:prstGeom prst="line">
            <a:avLst/>
          </a:prstGeom>
          <a:ln w="76200">
            <a:solidFill>
              <a:srgbClr val="FF9B9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5773003" y="1581605"/>
            <a:ext cx="1692322" cy="0"/>
          </a:xfrm>
          <a:prstGeom prst="line">
            <a:avLst/>
          </a:prstGeom>
          <a:ln w="76200">
            <a:solidFill>
              <a:srgbClr val="FF9B9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357" r="49100" b="74512"/>
          <a:stretch/>
        </p:blipFill>
        <p:spPr>
          <a:xfrm>
            <a:off x="8604164" y="2152924"/>
            <a:ext cx="1012788" cy="83597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357" r="49100" b="74512"/>
          <a:stretch/>
        </p:blipFill>
        <p:spPr>
          <a:xfrm>
            <a:off x="8659422" y="3559402"/>
            <a:ext cx="1012788" cy="8359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0" t="4357" r="49100" b="74512"/>
          <a:stretch/>
        </p:blipFill>
        <p:spPr>
          <a:xfrm>
            <a:off x="8663698" y="4976788"/>
            <a:ext cx="1012788" cy="83597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4755680" y="266514"/>
            <a:ext cx="772726" cy="7727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276857" y="228760"/>
            <a:ext cx="772726" cy="77272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464182" y="218808"/>
            <a:ext cx="772726" cy="77272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724325" y="917962"/>
            <a:ext cx="772726" cy="77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71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iếng ting 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0.04974 1.11111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7" y="0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ếng gạch bút ch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iếng ting 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33333E-6 L 0.10326 -0.00139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-69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ếng gạch bút ch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iếng ting tin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44444E-6 L 0.20625 0.00556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12" y="27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ếng gạch bút ch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1388 -0.00301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0" y="-162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ếng gạch bút chì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96957"/>
            <a:ext cx="12192000" cy="73549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5BB378A-CF63-473C-A0F4-C890C130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3795E-728D-40C8-A80D-594CB2C6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449" y="2878647"/>
            <a:ext cx="6669602" cy="17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2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1131</TotalTime>
  <Words>410</Words>
  <Application>Microsoft Office PowerPoint</Application>
  <PresentationFormat>Widescreen</PresentationFormat>
  <Paragraphs>76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Calibri</vt:lpstr>
      <vt:lpstr>Times New Roman</vt:lpstr>
      <vt:lpstr>Aptos</vt:lpstr>
      <vt:lpstr>#9Slide05 SVNClementine</vt:lpstr>
      <vt:lpstr>UTM Edwardian</vt:lpstr>
      <vt:lpstr>iCiel Pony</vt:lpstr>
      <vt:lpstr>LNTH-LuoLuoNotangYuanTi 1</vt:lpstr>
      <vt:lpstr>Arial</vt:lpstr>
      <vt:lpstr>Calibri Light</vt:lpstr>
      <vt:lpstr>Custom Design</vt:lpstr>
      <vt:lpstr>Thứ …… ngày …. tháng …. năm….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bài: Viết bài văn tả một cảnh đẹp ở quê hương em hoặc nơi em ở.</vt:lpstr>
      <vt:lpstr>PowerPoint Presentation</vt:lpstr>
      <vt:lpstr>1. Dựa vào bài tập 2 trang 18, lập dàn ý cho bài văn. </vt:lpstr>
      <vt:lpstr>PowerPoint Presentation</vt:lpstr>
      <vt:lpstr>PowerPoint Presentation</vt:lpstr>
      <vt:lpstr>Em viết những gì ở phần kết bài?</vt:lpstr>
      <vt:lpstr>PowerPoint Presentation</vt:lpstr>
      <vt:lpstr>PowerPoint Presentation</vt:lpstr>
      <vt:lpstr>PowerPoint Presentation</vt:lpstr>
      <vt:lpstr>PowerPoint Presentation</vt:lpstr>
      <vt:lpstr>Phòng tranh của 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huong</dc:creator>
  <dc:description>9Slide.vn</dc:description>
  <cp:lastModifiedBy>Trang Nguyễn</cp:lastModifiedBy>
  <cp:revision>5</cp:revision>
  <dcterms:created xsi:type="dcterms:W3CDTF">2023-07-04T07:13:07Z</dcterms:created>
  <dcterms:modified xsi:type="dcterms:W3CDTF">2024-08-22T10:16:41Z</dcterms:modified>
  <cp:category>9Slide.vn</cp:category>
</cp:coreProperties>
</file>